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99" r:id="rId2"/>
    <p:sldId id="257" r:id="rId3"/>
    <p:sldId id="277" r:id="rId4"/>
    <p:sldId id="258" r:id="rId5"/>
    <p:sldId id="267" r:id="rId6"/>
    <p:sldId id="259" r:id="rId7"/>
    <p:sldId id="260" r:id="rId8"/>
    <p:sldId id="261" r:id="rId9"/>
    <p:sldId id="266" r:id="rId10"/>
    <p:sldId id="262" r:id="rId11"/>
    <p:sldId id="263" r:id="rId12"/>
    <p:sldId id="268" r:id="rId13"/>
    <p:sldId id="278" r:id="rId14"/>
    <p:sldId id="286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7" r:id="rId23"/>
    <p:sldId id="288" r:id="rId24"/>
    <p:sldId id="289" r:id="rId25"/>
    <p:sldId id="290" r:id="rId26"/>
    <p:sldId id="292" r:id="rId27"/>
    <p:sldId id="294" r:id="rId28"/>
    <p:sldId id="293" r:id="rId29"/>
    <p:sldId id="298" r:id="rId30"/>
    <p:sldId id="291" r:id="rId31"/>
    <p:sldId id="295" r:id="rId32"/>
    <p:sldId id="296" r:id="rId33"/>
    <p:sldId id="297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5626E-DF2B-420C-8983-688CF0E4C07B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0DCEC-7885-462E-BF9F-49818A74EFF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22116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https://ria.ru/20250122/lermontov-1994911210.html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5392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41796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80789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44343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1919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20352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85275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19929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75190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19037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97909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https://ria.ru/20250122/lermontov-1994911210.html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90006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18030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43116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50937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33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34334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55794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0601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9543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4940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20117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553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https://www.culture.ru/events/3101975/lekciya-russkie-khudozhniki-peizazhisty-kuindzhi-levitan-shishkin?location=yamalo-neneckiy-avtonomnyy-okrug-labytnangi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40DCEC-7885-462E-BF9F-49818A74EFF1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2725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A4C1E53-5CC7-47E8-8C2B-FED6455B7D2E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407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6226126-7714-41F8-8677-37F93CF802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/>
          <a:stretch/>
        </p:blipFill>
        <p:spPr>
          <a:xfrm>
            <a:off x="-1" y="3076"/>
            <a:ext cx="9144001" cy="70294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B2CBEC3-A244-4AD1-B4A2-54CF1D91F8AC}"/>
              </a:ext>
            </a:extLst>
          </p:cNvPr>
          <p:cNvSpPr/>
          <p:nvPr/>
        </p:nvSpPr>
        <p:spPr>
          <a:xfrm>
            <a:off x="899592" y="1809616"/>
            <a:ext cx="758355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This is the painting </a:t>
            </a:r>
          </a:p>
          <a:p>
            <a:pPr algn="ctr"/>
            <a:r>
              <a:rPr lang="ru-RU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</a:t>
            </a:r>
            <a:r>
              <a:rPr lang="en-US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Wilds</a:t>
            </a:r>
            <a:r>
              <a:rPr lang="ru-RU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»</a:t>
            </a:r>
            <a:r>
              <a:rPr lang="en-US" sz="7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</a:p>
          <a:p>
            <a:pPr algn="ctr"/>
            <a:r>
              <a:rPr lang="en-US" sz="72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by </a:t>
            </a:r>
            <a:r>
              <a:rPr lang="en-US" sz="72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Shishkin</a:t>
            </a:r>
            <a:endParaRPr lang="ru-RU" sz="7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798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51181F9-0E50-45BC-82C8-21827876E4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/>
          <a:stretch/>
        </p:blipFill>
        <p:spPr>
          <a:xfrm>
            <a:off x="-1" y="3076"/>
            <a:ext cx="9144001" cy="7029400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08B9B9B-48D7-4066-94E8-4DEFD8E9013C}"/>
              </a:ext>
            </a:extLst>
          </p:cNvPr>
          <p:cNvSpPr/>
          <p:nvPr/>
        </p:nvSpPr>
        <p:spPr>
          <a:xfrm>
            <a:off x="539553" y="7010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A5D8C83-C265-469B-9C8E-0F862754F626}"/>
              </a:ext>
            </a:extLst>
          </p:cNvPr>
          <p:cNvSpPr/>
          <p:nvPr/>
        </p:nvSpPr>
        <p:spPr>
          <a:xfrm>
            <a:off x="5436096" y="4483348"/>
            <a:ext cx="244605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i="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Mikhail </a:t>
            </a:r>
            <a:r>
              <a:rPr lang="en-US" sz="2400" b="1" i="0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Yurievich</a:t>
            </a:r>
            <a:r>
              <a:rPr lang="en-US" sz="2400" b="1" i="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 </a:t>
            </a:r>
            <a:endParaRPr lang="ru-RU" sz="2400" b="1" i="0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YS Text"/>
            </a:endParaRPr>
          </a:p>
          <a:p>
            <a:pPr algn="ctr"/>
            <a:r>
              <a:rPr lang="en-US" sz="2400" b="1" i="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Lermontov</a:t>
            </a:r>
            <a:endParaRPr lang="ru-RU" sz="2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AutoShape 2" descr="Портрет М. Ю. Лермонтова кисти П. Заболотского - РИА Новости, 1920, 22.01.2025">
            <a:extLst>
              <a:ext uri="{FF2B5EF4-FFF2-40B4-BE49-F238E27FC236}">
                <a16:creationId xmlns:a16="http://schemas.microsoft.com/office/drawing/2014/main" xmlns="" id="{A9B8C4C6-D3C4-45C8-8434-04B1E6DFFD5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D8A33CA-402A-4F5C-AA54-D9E61B30DD4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687" r="24942"/>
          <a:stretch/>
        </p:blipFill>
        <p:spPr>
          <a:xfrm>
            <a:off x="5378896" y="1414823"/>
            <a:ext cx="2736304" cy="27797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1001547-8F9D-478E-BB72-953895295E43}"/>
              </a:ext>
            </a:extLst>
          </p:cNvPr>
          <p:cNvSpPr/>
          <p:nvPr/>
        </p:nvSpPr>
        <p:spPr>
          <a:xfrm>
            <a:off x="467544" y="983559"/>
            <a:ext cx="474979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i="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What is the connection between Lermontov and </a:t>
            </a:r>
            <a:r>
              <a:rPr lang="en-US" sz="4800" b="1" i="0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Shishkin's</a:t>
            </a:r>
            <a:r>
              <a:rPr lang="en-US" sz="4800" b="1" i="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 painting?</a:t>
            </a:r>
            <a:endParaRPr lang="ru-RU" sz="4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222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/>
          <a:stretch/>
        </p:blipFill>
        <p:spPr>
          <a:xfrm>
            <a:off x="-2" y="17190"/>
            <a:ext cx="9144001" cy="7029400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8ACC6ABC-C11B-4D4B-B85A-0E9AC8A8F500}"/>
              </a:ext>
            </a:extLst>
          </p:cNvPr>
          <p:cNvSpPr/>
          <p:nvPr/>
        </p:nvSpPr>
        <p:spPr>
          <a:xfrm>
            <a:off x="539553" y="7010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A5D8C83-C265-469B-9C8E-0F862754F626}"/>
              </a:ext>
            </a:extLst>
          </p:cNvPr>
          <p:cNvSpPr/>
          <p:nvPr/>
        </p:nvSpPr>
        <p:spPr>
          <a:xfrm>
            <a:off x="5436096" y="4483348"/>
            <a:ext cx="244605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i="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Mikhail </a:t>
            </a:r>
            <a:r>
              <a:rPr lang="en-US" sz="2400" b="1" i="0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Yurievich</a:t>
            </a:r>
            <a:r>
              <a:rPr lang="en-US" sz="2400" b="1" i="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 </a:t>
            </a:r>
            <a:endParaRPr lang="ru-RU" sz="2400" b="1" i="0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YS Text"/>
            </a:endParaRPr>
          </a:p>
          <a:p>
            <a:pPr algn="ctr"/>
            <a:r>
              <a:rPr lang="en-US" sz="2400" b="1" i="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Lermontov</a:t>
            </a:r>
            <a:endParaRPr lang="ru-RU" sz="2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6" name="AutoShape 2" descr="Портрет М. Ю. Лермонтова кисти П. Заболотского - РИА Новости, 1920, 22.01.2025">
            <a:extLst>
              <a:ext uri="{FF2B5EF4-FFF2-40B4-BE49-F238E27FC236}">
                <a16:creationId xmlns:a16="http://schemas.microsoft.com/office/drawing/2014/main" xmlns="" id="{A9B8C4C6-D3C4-45C8-8434-04B1E6DFFD5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D8A33CA-402A-4F5C-AA54-D9E61B30DD4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687" r="24942"/>
          <a:stretch/>
        </p:blipFill>
        <p:spPr>
          <a:xfrm>
            <a:off x="5378896" y="1414823"/>
            <a:ext cx="2736304" cy="277976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01001547-8F9D-478E-BB72-953895295E43}"/>
              </a:ext>
            </a:extLst>
          </p:cNvPr>
          <p:cNvSpPr/>
          <p:nvPr/>
        </p:nvSpPr>
        <p:spPr>
          <a:xfrm>
            <a:off x="539551" y="1139818"/>
            <a:ext cx="474979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i="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What is the connection between Lermontov and </a:t>
            </a:r>
            <a:r>
              <a:rPr lang="en-US" sz="3200" b="1" i="0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Shishkin's</a:t>
            </a:r>
            <a:r>
              <a:rPr lang="en-US" sz="3200" b="1" i="0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YS Text"/>
              </a:rPr>
              <a:t> painting?</a:t>
            </a:r>
            <a:endParaRPr lang="ru-RU" sz="32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1DCA1A0-C16E-4E81-A6C5-1D62FC5F525E}"/>
              </a:ext>
            </a:extLst>
          </p:cNvPr>
          <p:cNvSpPr txBox="1"/>
          <p:nvPr/>
        </p:nvSpPr>
        <p:spPr>
          <a:xfrm>
            <a:off x="827557" y="2855763"/>
            <a:ext cx="4082753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0" i="0" dirty="0" err="1">
                <a:solidFill>
                  <a:srgbClr val="000000"/>
                </a:solidFill>
                <a:effectLst/>
                <a:latin typeface="YS Text"/>
              </a:rPr>
              <a:t>Shishkin</a:t>
            </a:r>
            <a:r>
              <a:rPr lang="en-US" sz="2800" b="0" i="0" dirty="0">
                <a:solidFill>
                  <a:srgbClr val="000000"/>
                </a:solidFill>
                <a:effectLst/>
                <a:latin typeface="YS Text"/>
              </a:rPr>
              <a:t> chose Lermontov's poem "In the Wild North..." to illustrate a collection of works that was being prepared for publication.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35312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785" t="7353" r="69608" b="63235"/>
          <a:stretch/>
        </p:blipFill>
        <p:spPr bwMode="auto">
          <a:xfrm>
            <a:off x="1691680" y="126876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712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412" t="7353" r="980" b="63236"/>
          <a:stretch/>
        </p:blipFill>
        <p:spPr bwMode="auto">
          <a:xfrm>
            <a:off x="6732240" y="126876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983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88" t="66176" r="59804" b="4412"/>
          <a:stretch/>
        </p:blipFill>
        <p:spPr bwMode="auto">
          <a:xfrm>
            <a:off x="2411760" y="414908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761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608" t="66176" r="10785" b="4412"/>
          <a:stretch/>
        </p:blipFill>
        <p:spPr bwMode="auto">
          <a:xfrm>
            <a:off x="6012160" y="414908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5536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804" t="22059" r="20588" b="48529"/>
          <a:stretch/>
        </p:blipFill>
        <p:spPr bwMode="auto">
          <a:xfrm>
            <a:off x="5292080" y="198884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520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0" t="36765" r="79412" b="33824"/>
          <a:stretch/>
        </p:blipFill>
        <p:spPr bwMode="auto">
          <a:xfrm>
            <a:off x="971600" y="270892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6041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196" t="7353" r="39216" b="63235"/>
          <a:stretch/>
        </p:blipFill>
        <p:spPr bwMode="auto">
          <a:xfrm>
            <a:off x="3851920" y="1268760"/>
            <a:ext cx="151216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5656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FEC3198-6920-4D0D-9C04-0430FB60A8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/>
          <a:stretch/>
        </p:blipFill>
        <p:spPr>
          <a:xfrm>
            <a:off x="-1" y="3076"/>
            <a:ext cx="9144001" cy="70294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78BDECF-4C9F-4B85-A436-361D161540E9}"/>
              </a:ext>
            </a:extLst>
          </p:cNvPr>
          <p:cNvSpPr/>
          <p:nvPr/>
        </p:nvSpPr>
        <p:spPr>
          <a:xfrm>
            <a:off x="539551" y="601452"/>
            <a:ext cx="8064896" cy="58326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C:\Users\ZAVUCH\Downloads\worl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772816"/>
            <a:ext cx="7056784" cy="3528392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080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196" t="51470" r="39216" b="19118"/>
          <a:stretch/>
        </p:blipFill>
        <p:spPr bwMode="auto">
          <a:xfrm>
            <a:off x="3851920" y="3429000"/>
            <a:ext cx="151216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832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412" t="66176" r="980" b="4412"/>
          <a:stretch/>
        </p:blipFill>
        <p:spPr bwMode="auto">
          <a:xfrm>
            <a:off x="6732240" y="414908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717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804" t="51471" r="20588" b="19117"/>
          <a:stretch/>
        </p:blipFill>
        <p:spPr bwMode="auto">
          <a:xfrm>
            <a:off x="5292080" y="342900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507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392" t="51470" r="50000" b="19119"/>
          <a:stretch/>
        </p:blipFill>
        <p:spPr bwMode="auto">
          <a:xfrm>
            <a:off x="3131840" y="342900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Picture background">
            <a:extLst>
              <a:ext uri="{FF2B5EF4-FFF2-40B4-BE49-F238E27FC236}">
                <a16:creationId xmlns:a16="http://schemas.microsoft.com/office/drawing/2014/main" xmlns="" id="{5A58877D-5A78-4221-92B9-D68188A739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196" t="7353" r="39216" b="63235"/>
          <a:stretch/>
        </p:blipFill>
        <p:spPr bwMode="auto">
          <a:xfrm>
            <a:off x="3851920" y="1268760"/>
            <a:ext cx="151216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Picture background">
            <a:extLst>
              <a:ext uri="{FF2B5EF4-FFF2-40B4-BE49-F238E27FC236}">
                <a16:creationId xmlns:a16="http://schemas.microsoft.com/office/drawing/2014/main" xmlns="" id="{528BCDFA-3E56-4400-BDBA-0E48B32623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804" t="51471" r="20588" b="19117"/>
          <a:stretch/>
        </p:blipFill>
        <p:spPr bwMode="auto">
          <a:xfrm>
            <a:off x="5292080" y="342900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Picture background">
            <a:extLst>
              <a:ext uri="{FF2B5EF4-FFF2-40B4-BE49-F238E27FC236}">
                <a16:creationId xmlns:a16="http://schemas.microsoft.com/office/drawing/2014/main" xmlns="" id="{C7F7589E-698A-4F03-8A9A-D47E1D13C7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412" t="7353" r="980" b="63236"/>
          <a:stretch/>
        </p:blipFill>
        <p:spPr bwMode="auto">
          <a:xfrm>
            <a:off x="6732240" y="126876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Picture background">
            <a:extLst>
              <a:ext uri="{FF2B5EF4-FFF2-40B4-BE49-F238E27FC236}">
                <a16:creationId xmlns:a16="http://schemas.microsoft.com/office/drawing/2014/main" xmlns="" id="{41D876D2-B78C-49A9-808D-C0116E038B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785" t="7353" r="69608" b="63235"/>
          <a:stretch/>
        </p:blipFill>
        <p:spPr bwMode="auto">
          <a:xfrm>
            <a:off x="1691680" y="126876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Picture background">
            <a:extLst>
              <a:ext uri="{FF2B5EF4-FFF2-40B4-BE49-F238E27FC236}">
                <a16:creationId xmlns:a16="http://schemas.microsoft.com/office/drawing/2014/main" xmlns="" id="{64260C5C-61AE-4142-91AC-429E0F086B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0" t="36765" r="79412" b="33824"/>
          <a:stretch/>
        </p:blipFill>
        <p:spPr bwMode="auto">
          <a:xfrm>
            <a:off x="971600" y="270892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Picture background">
            <a:extLst>
              <a:ext uri="{FF2B5EF4-FFF2-40B4-BE49-F238E27FC236}">
                <a16:creationId xmlns:a16="http://schemas.microsoft.com/office/drawing/2014/main" xmlns="" id="{D196DA4D-B93A-4051-85B7-54DCE01DB6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9412" t="66176" r="980" b="4412"/>
          <a:stretch/>
        </p:blipFill>
        <p:spPr bwMode="auto">
          <a:xfrm>
            <a:off x="6732240" y="414908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Picture background">
            <a:extLst>
              <a:ext uri="{FF2B5EF4-FFF2-40B4-BE49-F238E27FC236}">
                <a16:creationId xmlns:a16="http://schemas.microsoft.com/office/drawing/2014/main" xmlns="" id="{45375998-5A1D-4216-87E4-8706DFBAE4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9804" t="22059" r="20588" b="48529"/>
          <a:stretch/>
        </p:blipFill>
        <p:spPr bwMode="auto">
          <a:xfrm>
            <a:off x="5292080" y="198884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Picture background">
            <a:extLst>
              <a:ext uri="{FF2B5EF4-FFF2-40B4-BE49-F238E27FC236}">
                <a16:creationId xmlns:a16="http://schemas.microsoft.com/office/drawing/2014/main" xmlns="" id="{C816D406-1A4D-4A44-8A2F-65B436ED31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588" t="66176" r="59804" b="4412"/>
          <a:stretch/>
        </p:blipFill>
        <p:spPr bwMode="auto">
          <a:xfrm>
            <a:off x="2411760" y="414908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Picture background">
            <a:extLst>
              <a:ext uri="{FF2B5EF4-FFF2-40B4-BE49-F238E27FC236}">
                <a16:creationId xmlns:a16="http://schemas.microsoft.com/office/drawing/2014/main" xmlns="" id="{8DD5EE7F-D95A-420D-B7EA-570C48E062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9608" t="66176" r="10785" b="4412"/>
          <a:stretch/>
        </p:blipFill>
        <p:spPr bwMode="auto">
          <a:xfrm>
            <a:off x="6012160" y="4149080"/>
            <a:ext cx="144016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Picture background">
            <a:extLst>
              <a:ext uri="{FF2B5EF4-FFF2-40B4-BE49-F238E27FC236}">
                <a16:creationId xmlns:a16="http://schemas.microsoft.com/office/drawing/2014/main" xmlns="" id="{E367AF95-C728-4351-A506-3A48B6EF76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0196" t="51470" r="39216" b="19118"/>
          <a:stretch/>
        </p:blipFill>
        <p:spPr bwMode="auto">
          <a:xfrm>
            <a:off x="3851920" y="3429000"/>
            <a:ext cx="1512168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7053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34481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9031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34481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D4AA63E-CCFA-49BE-881A-FCE716E43DB4}"/>
              </a:ext>
            </a:extLst>
          </p:cNvPr>
          <p:cNvSpPr txBox="1"/>
          <p:nvPr/>
        </p:nvSpPr>
        <p:spPr>
          <a:xfrm>
            <a:off x="539551" y="5734127"/>
            <a:ext cx="80648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This is the painting </a:t>
            </a:r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</a:t>
            </a:r>
            <a:r>
              <a:rPr lang="en-U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Morning in the pine forest</a:t>
            </a:r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»</a:t>
            </a:r>
            <a:r>
              <a:rPr lang="en-U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by </a:t>
            </a:r>
            <a:r>
              <a:rPr lang="en-US" sz="36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Shishkin</a:t>
            </a:r>
            <a:endParaRPr lang="ru-RU" sz="3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511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34481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Picture background">
            <a:extLst>
              <a:ext uri="{FF2B5EF4-FFF2-40B4-BE49-F238E27FC236}">
                <a16:creationId xmlns:a16="http://schemas.microsoft.com/office/drawing/2014/main" xmlns="" id="{2B984A5E-FE82-4B00-B945-364E0F8573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9143" b="89143" l="4375" r="97500">
                        <a14:foregroundMark x1="11250" y1="40571" x2="11250" y2="40571"/>
                        <a14:foregroundMark x1="15833" y1="24571" x2="8750" y2="50857"/>
                        <a14:foregroundMark x1="8750" y1="50857" x2="12083" y2="30857"/>
                        <a14:foregroundMark x1="4583" y1="29714" x2="5417" y2="52000"/>
                        <a14:foregroundMark x1="31042" y1="18286" x2="30833" y2="54857"/>
                        <a14:foregroundMark x1="30833" y1="54857" x2="30417" y2="32571"/>
                        <a14:foregroundMark x1="50625" y1="23429" x2="53333" y2="28000"/>
                        <a14:foregroundMark x1="52500" y1="25143" x2="53542" y2="32571"/>
                        <a14:foregroundMark x1="48542" y1="53143" x2="52500" y2="49714"/>
                        <a14:foregroundMark x1="70625" y1="24571" x2="76458" y2="49143"/>
                        <a14:foregroundMark x1="76458" y1="49143" x2="66458" y2="32571"/>
                        <a14:foregroundMark x1="66458" y1="32571" x2="68333" y2="46286"/>
                        <a14:foregroundMark x1="92708" y1="27429" x2="92917" y2="48000"/>
                        <a14:foregroundMark x1="93750" y1="28571" x2="89375" y2="53714"/>
                        <a14:foregroundMark x1="97500" y1="34857" x2="97500" y2="42857"/>
                        <a14:foregroundMark x1="44167" y1="34857" x2="48125" y2="4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385" y="4941168"/>
            <a:ext cx="8211228" cy="299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F0A6B08-BFAF-406A-B69E-ABF264E7E5D0}"/>
              </a:ext>
            </a:extLst>
          </p:cNvPr>
          <p:cNvSpPr txBox="1"/>
          <p:nvPr/>
        </p:nvSpPr>
        <p:spPr>
          <a:xfrm>
            <a:off x="571896" y="443928"/>
            <a:ext cx="66784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Imagine you are in the painting…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40656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34481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D4AA63E-CCFA-49BE-881A-FCE716E43DB4}"/>
              </a:ext>
            </a:extLst>
          </p:cNvPr>
          <p:cNvSpPr txBox="1"/>
          <p:nvPr/>
        </p:nvSpPr>
        <p:spPr>
          <a:xfrm>
            <a:off x="539551" y="5734127"/>
            <a:ext cx="806489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This is the painting </a:t>
            </a:r>
            <a:endParaRPr lang="ru-RU" sz="36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ctr"/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«</a:t>
            </a:r>
            <a:r>
              <a:rPr lang="en-U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Morning in the pine forest</a:t>
            </a:r>
            <a:r>
              <a:rPr lang="ru-RU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»</a:t>
            </a:r>
            <a:r>
              <a:rPr lang="en-U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2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en-US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by </a:t>
            </a:r>
            <a:r>
              <a:rPr lang="en-US" sz="3600" b="1" cap="none" spc="0" dirty="0" err="1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Shishkin</a:t>
            </a:r>
            <a:endParaRPr lang="ru-RU" sz="3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432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Picture background">
            <a:extLst>
              <a:ext uri="{FF2B5EF4-FFF2-40B4-BE49-F238E27FC236}">
                <a16:creationId xmlns:a16="http://schemas.microsoft.com/office/drawing/2014/main" xmlns="" id="{ABBBA96F-4F12-42CE-B9CD-679DDBFC59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344816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F0A6B08-BFAF-406A-B69E-ABF264E7E5D0}"/>
              </a:ext>
            </a:extLst>
          </p:cNvPr>
          <p:cNvSpPr txBox="1"/>
          <p:nvPr/>
        </p:nvSpPr>
        <p:spPr>
          <a:xfrm>
            <a:off x="571896" y="443928"/>
            <a:ext cx="667848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Imagine YOU ARE THE PAINTING…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37043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16E17C3B-FD74-4666-9939-DF00A33A7BED}"/>
              </a:ext>
            </a:extLst>
          </p:cNvPr>
          <p:cNvSpPr/>
          <p:nvPr/>
        </p:nvSpPr>
        <p:spPr>
          <a:xfrm>
            <a:off x="611559" y="548680"/>
            <a:ext cx="7992887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Exit ticket</a:t>
            </a:r>
          </a:p>
          <a:p>
            <a:r>
              <a:rPr lang="en-US" sz="36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What is the most important thing that helps us to understand paintings? </a:t>
            </a:r>
            <a:endParaRPr lang="ru-RU" sz="36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Улыбающееся лицо 4">
            <a:extLst>
              <a:ext uri="{FF2B5EF4-FFF2-40B4-BE49-F238E27FC236}">
                <a16:creationId xmlns:a16="http://schemas.microsoft.com/office/drawing/2014/main" xmlns="" id="{F9728F6A-A4B1-45F4-BB28-558A1A38DAE0}"/>
              </a:ext>
            </a:extLst>
          </p:cNvPr>
          <p:cNvSpPr/>
          <p:nvPr/>
        </p:nvSpPr>
        <p:spPr>
          <a:xfrm>
            <a:off x="953345" y="2708920"/>
            <a:ext cx="720080" cy="720080"/>
          </a:xfrm>
          <a:prstGeom prst="smileyFac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>
            <a:extLst>
              <a:ext uri="{FF2B5EF4-FFF2-40B4-BE49-F238E27FC236}">
                <a16:creationId xmlns:a16="http://schemas.microsoft.com/office/drawing/2014/main" xmlns="" id="{292A6F68-5305-4FEE-9DF4-9BE5D3BAF5FC}"/>
              </a:ext>
            </a:extLst>
          </p:cNvPr>
          <p:cNvSpPr/>
          <p:nvPr/>
        </p:nvSpPr>
        <p:spPr>
          <a:xfrm>
            <a:off x="953345" y="3917956"/>
            <a:ext cx="720080" cy="72008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>
            <a:extLst>
              <a:ext uri="{FF2B5EF4-FFF2-40B4-BE49-F238E27FC236}">
                <a16:creationId xmlns:a16="http://schemas.microsoft.com/office/drawing/2014/main" xmlns="" id="{876DEE16-3CF1-4434-8FB6-53C5F9A3F2CE}"/>
              </a:ext>
            </a:extLst>
          </p:cNvPr>
          <p:cNvSpPr/>
          <p:nvPr/>
        </p:nvSpPr>
        <p:spPr>
          <a:xfrm>
            <a:off x="953345" y="5157192"/>
            <a:ext cx="720080" cy="720080"/>
          </a:xfrm>
          <a:prstGeom prst="smileyFac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3772C8B-4A67-4C08-A681-97162BFDEF14}"/>
              </a:ext>
            </a:extLst>
          </p:cNvPr>
          <p:cNvSpPr txBox="1"/>
          <p:nvPr/>
        </p:nvSpPr>
        <p:spPr>
          <a:xfrm>
            <a:off x="1835696" y="2852936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colors, mood, artist, details ???</a:t>
            </a:r>
            <a:endParaRPr lang="ru-RU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4C07AC6-EC53-4202-88E1-930D73746BCC}"/>
              </a:ext>
            </a:extLst>
          </p:cNvPr>
          <p:cNvSpPr txBox="1"/>
          <p:nvPr/>
        </p:nvSpPr>
        <p:spPr>
          <a:xfrm>
            <a:off x="1835696" y="3677831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To understand the mood</a:t>
            </a:r>
          </a:p>
          <a:p>
            <a:r>
              <a:rPr lang="en-US" sz="2400" dirty="0"/>
              <a:t>To look at the details              ???</a:t>
            </a:r>
          </a:p>
          <a:p>
            <a:r>
              <a:rPr lang="en-US" sz="2400" dirty="0"/>
              <a:t>To use your imagination</a:t>
            </a:r>
            <a:endParaRPr lang="ru-RU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C9A8F50-E089-4B37-A6B1-784FD3EE899D}"/>
              </a:ext>
            </a:extLst>
          </p:cNvPr>
          <p:cNvSpPr txBox="1"/>
          <p:nvPr/>
        </p:nvSpPr>
        <p:spPr>
          <a:xfrm>
            <a:off x="1847973" y="5286399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???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39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FEC3198-6920-4D0D-9C04-0430FB60A8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/>
          <a:stretch/>
        </p:blipFill>
        <p:spPr>
          <a:xfrm>
            <a:off x="-1" y="3076"/>
            <a:ext cx="9144001" cy="70294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78BDECF-4C9F-4B85-A436-361D161540E9}"/>
              </a:ext>
            </a:extLst>
          </p:cNvPr>
          <p:cNvSpPr/>
          <p:nvPr/>
        </p:nvSpPr>
        <p:spPr>
          <a:xfrm>
            <a:off x="539551" y="601452"/>
            <a:ext cx="8064896" cy="58326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 descr="C:\Users\ZAVUCH\Downloads\imagination (1).png"/>
          <p:cNvPicPr>
            <a:picLocks noChangeAspect="1" noChangeArrowheads="1"/>
          </p:cNvPicPr>
          <p:nvPr/>
        </p:nvPicPr>
        <p:blipFill>
          <a:blip r:embed="rId3" cstate="print"/>
          <a:srcRect t="18900" b="19676"/>
          <a:stretch>
            <a:fillRect/>
          </a:stretch>
        </p:blipFill>
        <p:spPr bwMode="auto">
          <a:xfrm>
            <a:off x="899592" y="1196752"/>
            <a:ext cx="7268308" cy="2232248"/>
          </a:xfrm>
          <a:prstGeom prst="roundRect">
            <a:avLst/>
          </a:prstGeom>
          <a:noFill/>
        </p:spPr>
      </p:pic>
      <p:pic>
        <p:nvPicPr>
          <p:cNvPr id="2051" name="Picture 3" descr="C:\Users\ZAVUCH\Downloads\imagination.png"/>
          <p:cNvPicPr>
            <a:picLocks noChangeAspect="1" noChangeArrowheads="1"/>
          </p:cNvPicPr>
          <p:nvPr/>
        </p:nvPicPr>
        <p:blipFill>
          <a:blip r:embed="rId4" cstate="print"/>
          <a:srcRect t="18112" b="22826"/>
          <a:stretch>
            <a:fillRect/>
          </a:stretch>
        </p:blipFill>
        <p:spPr bwMode="auto">
          <a:xfrm>
            <a:off x="899592" y="3717032"/>
            <a:ext cx="7315200" cy="2160240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7877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578EBCCC-C067-428D-A3E8-A44663EC2D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571" y="797510"/>
            <a:ext cx="7704856" cy="52629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Задача: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 Вставить подходящие по смыслу слова из предложенного списка.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Word Bank: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 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baby-bears, </a:t>
            </a:r>
            <a:r>
              <a:rPr lang="en-US" altLang="ru-RU" sz="2400" dirty="0">
                <a:solidFill>
                  <a:srgbClr val="0F1115"/>
                </a:solidFill>
                <a:cs typeface="Arial" panose="020B0604020202020204" pitchFamily="34" charset="0"/>
              </a:rPr>
              <a:t>see,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bears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, 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forest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, 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mother-bear,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morning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, 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pine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tree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, 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beautiful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"Я хотел бы описать картину «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Morning in the pine forest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»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by </a:t>
            </a:r>
            <a:r>
              <a:rPr kumimoji="0" lang="en-US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Shishkin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.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Это картина о природе. Мы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______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густой ________.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На переднем плане находится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(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большая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)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поваленная ________.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На ней играют четыре ________: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______________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и три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_____________ (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маленьких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) ____________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.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Картина передает настроение тихого ________.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Мне она кажется очень ________."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981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73EA9F9-467D-4B02-B3F6-0D8994EAFB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5" y="562819"/>
            <a:ext cx="7632848" cy="526297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0" dirty="0"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Задача:</a:t>
            </a:r>
            <a:r>
              <a:rPr lang="ru-RU" sz="2400" b="0" i="0" dirty="0"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 Вставить подходящие по смыслу слова. </a:t>
            </a:r>
            <a:endParaRPr kumimoji="0" lang="en-US" altLang="ru-RU" sz="2400" b="1" i="0" u="none" strike="noStrike" cap="none" normalizeH="0" baseline="0" dirty="0">
              <a:ln>
                <a:noFill/>
              </a:ln>
              <a:solidFill>
                <a:srgbClr val="0F1115"/>
              </a:solidFill>
              <a:effectLst/>
              <a:cs typeface="Arial" panose="020B0604020202020204" pitchFamily="34" charset="0"/>
            </a:endParaRPr>
          </a:p>
          <a:p>
            <a:pPr lvl="0"/>
            <a:r>
              <a:rPr kumimoji="0" lang="ru-RU" altLang="ru-RU" sz="2400" b="1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Word Bank: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 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pine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, 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cubs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, 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playing,</a:t>
            </a:r>
            <a:r>
              <a:rPr lang="ru-RU" altLang="ru-RU" sz="2400" dirty="0">
                <a:cs typeface="Arial" panose="020B0604020202020204" pitchFamily="34" charset="0"/>
              </a:rPr>
              <a:t> </a:t>
            </a:r>
            <a:r>
              <a:rPr lang="ru-RU" altLang="ru-RU" sz="2400" dirty="0" err="1">
                <a:cs typeface="Arial" panose="020B0604020202020204" pitchFamily="34" charset="0"/>
              </a:rPr>
              <a:t>atmospher</a:t>
            </a:r>
            <a:r>
              <a:rPr lang="en-US" altLang="ru-RU" sz="2400" dirty="0">
                <a:cs typeface="Arial" panose="020B0604020202020204" pitchFamily="34" charset="0"/>
              </a:rPr>
              <a:t>e,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 fog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, 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sunlight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, 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peaceful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, </a:t>
            </a:r>
            <a:r>
              <a:rPr lang="ru-RU" altLang="ru-RU" sz="2400" dirty="0" err="1">
                <a:cs typeface="Arial" panose="020B0604020202020204" pitchFamily="34" charset="0"/>
              </a:rPr>
              <a:t>painting</a:t>
            </a:r>
            <a:r>
              <a:rPr lang="en-US" altLang="ru-RU" sz="2400" dirty="0">
                <a:cs typeface="Arial" panose="020B0604020202020204" pitchFamily="34" charset="0"/>
              </a:rPr>
              <a:t>, mother</a:t>
            </a:r>
            <a:r>
              <a:rPr lang="ru-RU" altLang="ru-RU" sz="2400" dirty="0">
                <a:cs typeface="Arial" panose="020B0604020202020204" pitchFamily="34" charset="0"/>
              </a:rPr>
              <a:t>-</a:t>
            </a:r>
            <a:r>
              <a:rPr lang="ru-RU" altLang="ru-RU" sz="2400" dirty="0" err="1">
                <a:cs typeface="Arial" panose="020B0604020202020204" pitchFamily="34" charset="0"/>
              </a:rPr>
              <a:t>bear</a:t>
            </a:r>
            <a:r>
              <a:rPr lang="en-US" altLang="ru-RU" sz="2400" dirty="0">
                <a:cs typeface="Arial" panose="020B0604020202020204" pitchFamily="34" charset="0"/>
              </a:rPr>
              <a:t>, </a:t>
            </a:r>
            <a:r>
              <a:rPr lang="ru-RU" altLang="ru-RU" sz="2400" dirty="0" err="1">
                <a:cs typeface="Arial" panose="020B0604020202020204" pitchFamily="34" charset="0"/>
              </a:rPr>
              <a:t>forest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"I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would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like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to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describe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Ivan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Shishkin’s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___________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"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Morning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in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a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p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ine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f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orest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".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This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__________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shows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a ________.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In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foreground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(на переднем плане)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,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we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can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see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a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huge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fallen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tree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. A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____________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and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her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______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are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_________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on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it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.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In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background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,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rays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(лучи)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of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break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through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thick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________.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artist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uses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warm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colours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to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create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a ________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and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cozy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________________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."</a:t>
            </a:r>
          </a:p>
        </p:txBody>
      </p:sp>
    </p:spTree>
    <p:extLst>
      <p:ext uri="{BB962C8B-B14F-4D97-AF65-F5344CB8AC3E}">
        <p14:creationId xmlns:p14="http://schemas.microsoft.com/office/powerpoint/2010/main" xmlns="" val="21003237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DC75255-FBA1-4486-8306-AC2F9E9AEA43}"/>
              </a:ext>
            </a:extLst>
          </p:cNvPr>
          <p:cNvSpPr txBox="1"/>
          <p:nvPr/>
        </p:nvSpPr>
        <p:spPr>
          <a:xfrm>
            <a:off x="683568" y="889843"/>
            <a:ext cx="8190656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>
                <a:solidFill>
                  <a:srgbClr val="0F1115"/>
                </a:solidFill>
                <a:effectLst/>
                <a:latin typeface="quote-cjk-patch"/>
              </a:rPr>
              <a:t>1. Nouns (</a:t>
            </a:r>
            <a:r>
              <a:rPr lang="ru-RU" b="1" dirty="0">
                <a:solidFill>
                  <a:srgbClr val="0F1115"/>
                </a:solidFill>
                <a:effectLst/>
                <a:latin typeface="quote-cjk-patch"/>
              </a:rPr>
              <a:t>Существительные)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Masterpiece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Шедевр)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Landscape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Пейзаж)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Wilderness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Глушь, дикая природа)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Thicket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Чаща)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Vitality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Жизненная сила)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Composition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Композиция)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Foreground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Передний план)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Background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Задний план)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Ravine / Gully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Овраг)</a:t>
            </a:r>
          </a:p>
          <a:p>
            <a:pPr algn="l"/>
            <a:r>
              <a:rPr lang="ru-RU" b="1" dirty="0">
                <a:solidFill>
                  <a:srgbClr val="0F1115"/>
                </a:solidFill>
                <a:effectLst/>
                <a:latin typeface="quote-cjk-patch"/>
              </a:rPr>
              <a:t>2. </a:t>
            </a:r>
            <a:r>
              <a:rPr lang="en-US" b="1" dirty="0">
                <a:solidFill>
                  <a:srgbClr val="0F1115"/>
                </a:solidFill>
                <a:effectLst/>
                <a:latin typeface="quote-cjk-patch"/>
              </a:rPr>
              <a:t>Adjectives (</a:t>
            </a:r>
            <a:r>
              <a:rPr lang="ru-RU" b="1" dirty="0">
                <a:solidFill>
                  <a:srgbClr val="0F1115"/>
                </a:solidFill>
                <a:effectLst/>
                <a:latin typeface="quote-cjk-patch"/>
              </a:rPr>
              <a:t>Прилагательные)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Majestic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Величественный)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Dense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Густой)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Breathtaking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Захватывающий дух)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Gloomy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Мрачный)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Mysterious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Таинственный)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Untouched / Pristine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Нетронутый)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Vibrant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Яркий, живой)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C8C834AD-7D15-412E-A68C-5F9198073898}"/>
              </a:ext>
            </a:extLst>
          </p:cNvPr>
          <p:cNvSpPr txBox="1"/>
          <p:nvPr/>
        </p:nvSpPr>
        <p:spPr>
          <a:xfrm>
            <a:off x="4176464" y="699547"/>
            <a:ext cx="45720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b="1" dirty="0">
                <a:solidFill>
                  <a:srgbClr val="0F1115"/>
                </a:solidFill>
                <a:effectLst/>
                <a:latin typeface="quote-cjk-patch"/>
              </a:rPr>
              <a:t>3. </a:t>
            </a:r>
            <a:r>
              <a:rPr lang="en-US" b="1" dirty="0">
                <a:solidFill>
                  <a:srgbClr val="0F1115"/>
                </a:solidFill>
                <a:effectLst/>
                <a:latin typeface="quote-cjk-patch"/>
              </a:rPr>
              <a:t>Verbs (</a:t>
            </a:r>
            <a:r>
              <a:rPr lang="ru-RU" b="1" dirty="0">
                <a:solidFill>
                  <a:srgbClr val="0F1115"/>
                </a:solidFill>
                <a:effectLst/>
                <a:latin typeface="quote-cjk-patch"/>
              </a:rPr>
              <a:t>Глаголы)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To depict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Изображать)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To immerse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Погружать)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To contrast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Контрастировать)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To symbolize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Символизировать)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To filter (through)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Просачиваться, пробиваться - о свете)</a:t>
            </a:r>
          </a:p>
          <a:p>
            <a:pPr algn="l"/>
            <a:r>
              <a:rPr lang="ru-RU" b="1" dirty="0">
                <a:solidFill>
                  <a:srgbClr val="0F1115"/>
                </a:solidFill>
                <a:effectLst/>
                <a:latin typeface="quote-cjk-patch"/>
              </a:rPr>
              <a:t>4. </a:t>
            </a:r>
            <a:r>
              <a:rPr lang="en-US" b="1" dirty="0">
                <a:solidFill>
                  <a:srgbClr val="0F1115"/>
                </a:solidFill>
                <a:effectLst/>
                <a:latin typeface="quote-cjk-patch"/>
              </a:rPr>
              <a:t>Phrases and Sentence Starters (</a:t>
            </a:r>
            <a:r>
              <a:rPr lang="ru-RU" b="1" dirty="0">
                <a:solidFill>
                  <a:srgbClr val="0F1115"/>
                </a:solidFill>
                <a:effectLst/>
                <a:latin typeface="quote-cjk-patch"/>
              </a:rPr>
              <a:t>Фразы и начала предложений)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The artist skillfully captures...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Художник умело передает...)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What strikes me first is...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Что меня прежде всего поражает, так это...)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The painting creates a vivid contrast between... and...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Картина создает яркий контраст между... и...)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There is a sense of...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Здесь присутствует чувство...)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rgbClr val="0F1115"/>
                </a:solidFill>
                <a:effectLst/>
                <a:latin typeface="quote-cjk-patch"/>
              </a:rPr>
              <a:t>It makes the viewer feel...</a:t>
            </a:r>
            <a:r>
              <a:rPr lang="en-US" b="0" i="0" dirty="0">
                <a:solidFill>
                  <a:srgbClr val="0F1115"/>
                </a:solidFill>
                <a:effectLst/>
                <a:latin typeface="quote-cjk-patch"/>
              </a:rPr>
              <a:t> (</a:t>
            </a:r>
            <a:r>
              <a:rPr lang="ru-RU" b="0" i="0" dirty="0">
                <a:solidFill>
                  <a:srgbClr val="0F1115"/>
                </a:solidFill>
                <a:effectLst/>
                <a:latin typeface="quote-cjk-patch"/>
              </a:rPr>
              <a:t>Это заставляет зрителя чувствовать...)</a:t>
            </a:r>
          </a:p>
        </p:txBody>
      </p:sp>
    </p:spTree>
    <p:extLst>
      <p:ext uri="{BB962C8B-B14F-4D97-AF65-F5344CB8AC3E}">
        <p14:creationId xmlns:p14="http://schemas.microsoft.com/office/powerpoint/2010/main" xmlns="" val="26321449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92F9BF8-CE12-4FB5-8CFD-AC8F7FDE69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alphaModFix amt="2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 b="2482"/>
          <a:stretch/>
        </p:blipFill>
        <p:spPr>
          <a:xfrm>
            <a:off x="-1" y="3076"/>
            <a:ext cx="9144001" cy="6854924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34B7D4E-BD9D-4DF3-AA20-1C571C2F6F5B}"/>
              </a:ext>
            </a:extLst>
          </p:cNvPr>
          <p:cNvSpPr/>
          <p:nvPr/>
        </p:nvSpPr>
        <p:spPr>
          <a:xfrm>
            <a:off x="539551" y="548680"/>
            <a:ext cx="8064896" cy="57606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0AD39DBF-6BE8-4BB1-A173-183FCF92A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563" y="1074509"/>
            <a:ext cx="7848871" cy="470898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Task: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 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Complete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sentences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with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your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own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adjectives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and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nouns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F1115"/>
                </a:solidFill>
                <a:effectLst/>
                <a:cs typeface="Arial" panose="020B0604020202020204" pitchFamily="34" charset="0"/>
              </a:rPr>
              <a:t>. </a:t>
            </a:r>
            <a:endParaRPr kumimoji="0" lang="ru-RU" alt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2000" b="1" i="0" u="none" strike="noStrike" cap="none" normalizeH="0" baseline="0" dirty="0">
              <a:ln>
                <a:noFill/>
              </a:ln>
              <a:solidFill>
                <a:srgbClr val="0F1115"/>
              </a:solidFill>
              <a:effectLst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"I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would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like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to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describe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Ivan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Shishkin's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masterpiece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, "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Morning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in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a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Pine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Forest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".</a:t>
            </a:r>
            <a:b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It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a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magnificent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example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of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a ________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that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immerses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viewer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in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an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atmosphere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of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________.</a:t>
            </a:r>
            <a:b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composition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centered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around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________,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which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creates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a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feeling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of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________.</a:t>
            </a:r>
            <a:b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depth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and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mystery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of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landscape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are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enhanced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by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________,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through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which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sunbeams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filter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,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illuminating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________.</a:t>
            </a:r>
            <a:b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believe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Shishkin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masterfully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conveyed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contrast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between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power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of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trees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and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playfulness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of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bear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cubs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.</a:t>
            </a:r>
            <a:b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</a:b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Overall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,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this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painting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evokes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a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sense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of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________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in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me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rPr>
              <a:t>."</a:t>
            </a:r>
          </a:p>
        </p:txBody>
      </p:sp>
    </p:spTree>
    <p:extLst>
      <p:ext uri="{BB962C8B-B14F-4D97-AF65-F5344CB8AC3E}">
        <p14:creationId xmlns:p14="http://schemas.microsoft.com/office/powerpoint/2010/main" xmlns="" val="1216909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61BC7FE-2955-4461-B67A-F87AE4544E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/>
          <a:stretch/>
        </p:blipFill>
        <p:spPr>
          <a:xfrm>
            <a:off x="-1" y="3076"/>
            <a:ext cx="9144001" cy="70294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78BDECF-4C9F-4B85-A436-361D161540E9}"/>
              </a:ext>
            </a:extLst>
          </p:cNvPr>
          <p:cNvSpPr/>
          <p:nvPr/>
        </p:nvSpPr>
        <p:spPr>
          <a:xfrm>
            <a:off x="539551" y="601452"/>
            <a:ext cx="8064896" cy="583264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B2CBEC3-A244-4AD1-B4A2-54CF1D91F8AC}"/>
              </a:ext>
            </a:extLst>
          </p:cNvPr>
          <p:cNvSpPr/>
          <p:nvPr/>
        </p:nvSpPr>
        <p:spPr>
          <a:xfrm>
            <a:off x="1006647" y="2151727"/>
            <a:ext cx="7361567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 the world of </a:t>
            </a:r>
          </a:p>
          <a:p>
            <a:pPr algn="ctr"/>
            <a:r>
              <a:rPr lang="en-US" sz="88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imagination…</a:t>
            </a:r>
            <a:endParaRPr lang="ru-RU" sz="88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883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A4C1E53-5CC7-47E8-8C2B-FED6455B7D2E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1407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609D843-55F0-4A31-9FA2-F5E12567258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/>
          <a:stretch/>
        </p:blipFill>
        <p:spPr>
          <a:xfrm>
            <a:off x="-1" y="3076"/>
            <a:ext cx="9144001" cy="70294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78BDECF-4C9F-4B85-A436-361D161540E9}"/>
              </a:ext>
            </a:extLst>
          </p:cNvPr>
          <p:cNvSpPr/>
          <p:nvPr/>
        </p:nvSpPr>
        <p:spPr>
          <a:xfrm>
            <a:off x="539551" y="601452"/>
            <a:ext cx="8064896" cy="583264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8E04160-C0B7-471A-8230-7F8F5BC0F791}"/>
              </a:ext>
            </a:extLst>
          </p:cNvPr>
          <p:cNvSpPr txBox="1"/>
          <p:nvPr/>
        </p:nvSpPr>
        <p:spPr>
          <a:xfrm>
            <a:off x="1373484" y="1527622"/>
            <a:ext cx="45720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Sky</a:t>
            </a:r>
            <a:endParaRPr lang="ru-RU" sz="3600" b="0" i="1" dirty="0">
              <a:solidFill>
                <a:srgbClr val="0F1115"/>
              </a:solidFill>
              <a:effectLst/>
              <a:latin typeface="quote-cjk-patch"/>
            </a:endParaRP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Tree</a:t>
            </a:r>
            <a:endParaRPr lang="ru-RU" sz="3600" b="0" i="1" dirty="0">
              <a:solidFill>
                <a:srgbClr val="0F1115"/>
              </a:solidFill>
              <a:effectLst/>
              <a:latin typeface="quote-cjk-patch"/>
            </a:endParaRP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Sun</a:t>
            </a:r>
            <a:endParaRPr lang="ru-RU" sz="3600" b="0" i="1" dirty="0">
              <a:solidFill>
                <a:srgbClr val="0F1115"/>
              </a:solidFill>
              <a:effectLst/>
              <a:latin typeface="quote-cjk-patch"/>
            </a:endParaRP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Grass</a:t>
            </a:r>
            <a:endParaRPr lang="ru-RU" sz="3600" b="0" i="1" dirty="0">
              <a:solidFill>
                <a:srgbClr val="0F1115"/>
              </a:solidFill>
              <a:effectLst/>
              <a:latin typeface="quote-cjk-patch"/>
            </a:endParaRP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River</a:t>
            </a:r>
            <a:endParaRPr lang="ru-RU" sz="3600" b="0" i="1" dirty="0">
              <a:solidFill>
                <a:srgbClr val="0F1115"/>
              </a:solidFill>
              <a:effectLst/>
              <a:latin typeface="quote-cjk-patch"/>
            </a:endParaRP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Forest</a:t>
            </a:r>
            <a:endParaRPr lang="ru-RU" sz="3600" b="0" i="1" dirty="0">
              <a:solidFill>
                <a:srgbClr val="0F1115"/>
              </a:solidFill>
              <a:effectLst/>
              <a:latin typeface="quote-cjk-patch"/>
            </a:endParaRP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Big</a:t>
            </a:r>
            <a:endParaRPr lang="ru-RU" sz="3600" b="0" i="1" dirty="0">
              <a:solidFill>
                <a:srgbClr val="0F1115"/>
              </a:solidFill>
              <a:effectLst/>
              <a:latin typeface="quote-cjk-patch"/>
            </a:endParaRP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Green</a:t>
            </a:r>
            <a:endParaRPr lang="ru-RU" sz="3600" b="0" i="1" dirty="0">
              <a:solidFill>
                <a:srgbClr val="0F1115"/>
              </a:solidFill>
              <a:effectLst/>
              <a:latin typeface="quote-cjk-patch"/>
            </a:endParaRPr>
          </a:p>
          <a:p>
            <a:r>
              <a:rPr lang="ru-RU" sz="3600" b="0" i="1" dirty="0">
                <a:solidFill>
                  <a:srgbClr val="0F1115"/>
                </a:solidFill>
                <a:effectLst/>
                <a:latin typeface="quote-cjk-patch"/>
              </a:rPr>
              <a:t> 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369E9EF-F8A3-4A63-B984-60A07C1A575D}"/>
              </a:ext>
            </a:extLst>
          </p:cNvPr>
          <p:cNvSpPr/>
          <p:nvPr/>
        </p:nvSpPr>
        <p:spPr>
          <a:xfrm>
            <a:off x="3483105" y="801068"/>
            <a:ext cx="4667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Read the words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8" name="Picture 2" descr="Picture background">
            <a:extLst>
              <a:ext uri="{FF2B5EF4-FFF2-40B4-BE49-F238E27FC236}">
                <a16:creationId xmlns:a16="http://schemas.microsoft.com/office/drawing/2014/main" xmlns="" id="{F4DF74CD-E04E-4F22-9904-CF28FE06B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0000" b="90000" l="10000" r="90000">
                        <a14:foregroundMark x1="47500" y1="74375" x2="61563" y2="75938"/>
                        <a14:foregroundMark x1="61563" y1="75938" x2="61563" y2="75938"/>
                        <a14:foregroundMark x1="62813" y1="73750" x2="76563" y2="65313"/>
                        <a14:foregroundMark x1="46563" y1="75938" x2="31250" y2="70000"/>
                        <a14:foregroundMark x1="31250" y1="70000" x2="30938" y2="69688"/>
                        <a14:foregroundMark x1="55000" y1="38125" x2="69063" y2="37188"/>
                        <a14:foregroundMark x1="69063" y1="37188" x2="71250" y2="34688"/>
                        <a14:foregroundMark x1="64375" y1="22813" x2="51250" y2="22813"/>
                        <a14:foregroundMark x1="33125" y1="76563" x2="58438" y2="84375"/>
                        <a14:foregroundMark x1="58438" y1="84375" x2="58438" y2="843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4917" y="1584658"/>
            <a:ext cx="4404320" cy="440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163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C24B55A-8E81-4790-A2DC-D15255C8328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/>
          <a:stretch/>
        </p:blipFill>
        <p:spPr>
          <a:xfrm>
            <a:off x="-1" y="3076"/>
            <a:ext cx="9144001" cy="70294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78BDECF-4C9F-4B85-A436-361D161540E9}"/>
              </a:ext>
            </a:extLst>
          </p:cNvPr>
          <p:cNvSpPr/>
          <p:nvPr/>
        </p:nvSpPr>
        <p:spPr>
          <a:xfrm>
            <a:off x="539551" y="601452"/>
            <a:ext cx="8064896" cy="583264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369E9EF-F8A3-4A63-B984-60A07C1A575D}"/>
              </a:ext>
            </a:extLst>
          </p:cNvPr>
          <p:cNvSpPr/>
          <p:nvPr/>
        </p:nvSpPr>
        <p:spPr>
          <a:xfrm>
            <a:off x="3483105" y="801068"/>
            <a:ext cx="4667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Read the words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8E04160-C0B7-471A-8230-7F8F5BC0F791}"/>
              </a:ext>
            </a:extLst>
          </p:cNvPr>
          <p:cNvSpPr txBox="1"/>
          <p:nvPr/>
        </p:nvSpPr>
        <p:spPr>
          <a:xfrm>
            <a:off x="1344115" y="1255618"/>
            <a:ext cx="4572000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Nature</a:t>
            </a: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Dark</a:t>
            </a: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Wild</a:t>
            </a: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Path</a:t>
            </a: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Field</a:t>
            </a: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Mood</a:t>
            </a: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Shadow</a:t>
            </a:r>
          </a:p>
          <a:p>
            <a:r>
              <a:rPr lang="en-US" sz="3600" i="1" dirty="0">
                <a:solidFill>
                  <a:srgbClr val="0F1115"/>
                </a:solidFill>
                <a:latin typeface="quote-cjk-patch"/>
              </a:rPr>
              <a:t>Flowers</a:t>
            </a:r>
            <a:endParaRPr lang="en-US" sz="3600" b="0" i="1" dirty="0">
              <a:solidFill>
                <a:srgbClr val="0F1115"/>
              </a:solidFill>
              <a:effectLst/>
              <a:latin typeface="quote-cjk-patch"/>
            </a:endParaRP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Beautiful </a:t>
            </a:r>
            <a:endParaRPr lang="ru-RU" dirty="0"/>
          </a:p>
        </p:txBody>
      </p:sp>
      <p:pic>
        <p:nvPicPr>
          <p:cNvPr id="2052" name="Picture 4" descr="Picture background">
            <a:extLst>
              <a:ext uri="{FF2B5EF4-FFF2-40B4-BE49-F238E27FC236}">
                <a16:creationId xmlns:a16="http://schemas.microsoft.com/office/drawing/2014/main" xmlns="" id="{6BE3B7A1-C034-4208-A2C0-CD4505B4C8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4459" b="98514" l="10000" r="98438">
                        <a14:foregroundMark x1="50625" y1="4459" x2="45703" y2="10616"/>
                        <a14:foregroundMark x1="39922" y1="88110" x2="75391" y2="86093"/>
                        <a14:foregroundMark x1="75391" y1="86093" x2="75391" y2="86093"/>
                        <a14:foregroundMark x1="28516" y1="94586" x2="35703" y2="94161"/>
                        <a14:foregroundMark x1="35703" y1="94161" x2="44609" y2="94268"/>
                        <a14:foregroundMark x1="53750" y1="98514" x2="55859" y2="97983"/>
                        <a14:foregroundMark x1="90703" y1="91083" x2="93828" y2="94055"/>
                        <a14:foregroundMark x1="96563" y1="95435" x2="98438" y2="96603"/>
                        <a14:foregroundMark x1="72734" y1="22399" x2="74297" y2="23196"/>
                        <a14:backgroundMark x1="45391" y1="16879" x2="45547" y2="18153"/>
                        <a14:backgroundMark x1="75391" y1="23779" x2="75000" y2="23673"/>
                        <a14:backgroundMark x1="75313" y1="23992" x2="74141" y2="2271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375" y="1818181"/>
            <a:ext cx="5255839" cy="3867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0084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87D66D0-1F50-4730-9215-DCA5FB4A5E9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3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00" r="5653"/>
          <a:stretch/>
        </p:blipFill>
        <p:spPr>
          <a:xfrm>
            <a:off x="-1" y="3076"/>
            <a:ext cx="9144001" cy="7029400"/>
          </a:xfrm>
          <a:prstGeom prst="rect">
            <a:avLst/>
          </a:prstGeom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178BDECF-4C9F-4B85-A436-361D161540E9}"/>
              </a:ext>
            </a:extLst>
          </p:cNvPr>
          <p:cNvSpPr/>
          <p:nvPr/>
        </p:nvSpPr>
        <p:spPr>
          <a:xfrm>
            <a:off x="539551" y="601452"/>
            <a:ext cx="8064896" cy="58326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 descr="Picture background">
            <a:extLst>
              <a:ext uri="{FF2B5EF4-FFF2-40B4-BE49-F238E27FC236}">
                <a16:creationId xmlns:a16="http://schemas.microsoft.com/office/drawing/2014/main" xmlns="" id="{C865FA2A-8429-469A-9C2F-D64F3649B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7570" b="92829" l="3750" r="96875">
                        <a14:foregroundMark x1="43750" y1="9163" x2="53750" y2="7570"/>
                        <a14:foregroundMark x1="57500" y1="34661" x2="60417" y2="34661"/>
                        <a14:foregroundMark x1="40000" y1="32669" x2="44792" y2="33865"/>
                        <a14:foregroundMark x1="8125" y1="66932" x2="7917" y2="76494"/>
                        <a14:foregroundMark x1="3750" y1="90040" x2="5417" y2="90040"/>
                        <a14:foregroundMark x1="76458" y1="91235" x2="80000" y2="93227"/>
                        <a14:foregroundMark x1="91458" y1="68127" x2="92292" y2="72908"/>
                        <a14:foregroundMark x1="96042" y1="68127" x2="96875" y2="6892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00808"/>
            <a:ext cx="5370477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369E9EF-F8A3-4A63-B984-60A07C1A575D}"/>
              </a:ext>
            </a:extLst>
          </p:cNvPr>
          <p:cNvSpPr/>
          <p:nvPr/>
        </p:nvSpPr>
        <p:spPr>
          <a:xfrm>
            <a:off x="3483105" y="801068"/>
            <a:ext cx="46679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Read the words</a:t>
            </a:r>
            <a:endParaRPr lang="ru-RU" sz="54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8E04160-C0B7-471A-8230-7F8F5BC0F791}"/>
              </a:ext>
            </a:extLst>
          </p:cNvPr>
          <p:cNvSpPr txBox="1"/>
          <p:nvPr/>
        </p:nvSpPr>
        <p:spPr>
          <a:xfrm>
            <a:off x="1299778" y="1262733"/>
            <a:ext cx="730466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Majestic</a:t>
            </a:r>
            <a:endParaRPr lang="ru-RU" sz="3600" b="0" i="1" dirty="0">
              <a:solidFill>
                <a:srgbClr val="0F1115"/>
              </a:solidFill>
              <a:effectLst/>
              <a:latin typeface="quote-cjk-patch"/>
            </a:endParaRP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Atmosphere</a:t>
            </a: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Breathtaking</a:t>
            </a:r>
            <a:endParaRPr lang="ru-RU" sz="3600" b="0" i="1" dirty="0">
              <a:solidFill>
                <a:srgbClr val="0F1115"/>
              </a:solidFill>
              <a:effectLst/>
              <a:latin typeface="quote-cjk-patch"/>
            </a:endParaRP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Peaceful</a:t>
            </a: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Sunset</a:t>
            </a:r>
          </a:p>
          <a:p>
            <a:r>
              <a:rPr lang="en-US" sz="3600" i="1" dirty="0">
                <a:solidFill>
                  <a:srgbClr val="0F1115"/>
                </a:solidFill>
                <a:latin typeface="quote-cjk-patch"/>
              </a:rPr>
              <a:t>Gloomy</a:t>
            </a:r>
            <a:endParaRPr lang="ru-RU" sz="3600" i="1" dirty="0">
              <a:solidFill>
                <a:srgbClr val="0F1115"/>
              </a:solidFill>
              <a:latin typeface="quote-cjk-patch"/>
            </a:endParaRP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Landscape </a:t>
            </a:r>
          </a:p>
          <a:p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In the</a:t>
            </a:r>
            <a:r>
              <a:rPr lang="ru-RU" sz="3600" b="0" i="1" dirty="0">
                <a:solidFill>
                  <a:srgbClr val="0F1115"/>
                </a:solidFill>
                <a:effectLst/>
                <a:latin typeface="quote-cjk-patch"/>
              </a:rPr>
              <a:t> </a:t>
            </a:r>
            <a:r>
              <a:rPr lang="en-US" sz="3600" b="0" i="1" dirty="0">
                <a:solidFill>
                  <a:srgbClr val="0F1115"/>
                </a:solidFill>
                <a:effectLst/>
                <a:latin typeface="quote-cjk-patch"/>
              </a:rPr>
              <a:t>foreground/background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0384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6A4C1E53-5CC7-47E8-8C2B-FED6455B7D2E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9403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291</Words>
  <Application>Microsoft Office PowerPoint</Application>
  <PresentationFormat>Экран (4:3)</PresentationFormat>
  <Paragraphs>141</Paragraphs>
  <Slides>33</Slides>
  <Notes>23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ZAVUCH</dc:creator>
  <cp:lastModifiedBy>ZAVUCH</cp:lastModifiedBy>
  <cp:revision>26</cp:revision>
  <dcterms:created xsi:type="dcterms:W3CDTF">2025-11-11T08:26:13Z</dcterms:created>
  <dcterms:modified xsi:type="dcterms:W3CDTF">2025-11-12T02:56:10Z</dcterms:modified>
</cp:coreProperties>
</file>